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80" r:id="rId3"/>
    <p:sldId id="276" r:id="rId4"/>
    <p:sldId id="278" r:id="rId5"/>
    <p:sldId id="281" r:id="rId6"/>
    <p:sldId id="282" r:id="rId7"/>
    <p:sldId id="283" r:id="rId8"/>
    <p:sldId id="294" r:id="rId9"/>
    <p:sldId id="284" r:id="rId10"/>
    <p:sldId id="286" r:id="rId11"/>
    <p:sldId id="288" r:id="rId12"/>
    <p:sldId id="290" r:id="rId13"/>
    <p:sldId id="292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93" r:id="rId27"/>
    <p:sldId id="29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B239-0B4B-4F37-BA2E-3FCC6C37FEE3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F589-14C5-4002-8577-16952205F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B239-0B4B-4F37-BA2E-3FCC6C37FEE3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F589-14C5-4002-8577-16952205F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B239-0B4B-4F37-BA2E-3FCC6C37FEE3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F589-14C5-4002-8577-16952205F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b="0" dirty="0" smtClean="0"/>
              <a:t>Пасечник Е.А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F589-14C5-4002-8577-16952205F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B239-0B4B-4F37-BA2E-3FCC6C37FEE3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F589-14C5-4002-8577-16952205F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B239-0B4B-4F37-BA2E-3FCC6C37FEE3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F589-14C5-4002-8577-16952205F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B239-0B4B-4F37-BA2E-3FCC6C37FEE3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F589-14C5-4002-8577-16952205F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B239-0B4B-4F37-BA2E-3FCC6C37FEE3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F589-14C5-4002-8577-16952205F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B239-0B4B-4F37-BA2E-3FCC6C37FEE3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F589-14C5-4002-8577-16952205F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B239-0B4B-4F37-BA2E-3FCC6C37FEE3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F589-14C5-4002-8577-16952205F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B239-0B4B-4F37-BA2E-3FCC6C37FEE3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F589-14C5-4002-8577-16952205F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71DAB239-0B4B-4F37-BA2E-3FCC6C37FEE3}" type="datetimeFigureOut">
              <a:rPr lang="ru-RU" smtClean="0"/>
              <a:pPr/>
              <a:t>27.01.2020</a:t>
            </a:fld>
            <a:r>
              <a:rPr lang="ru-RU" dirty="0" smtClean="0"/>
              <a:t> Пасечник Е.А.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1F589-14C5-4002-8577-16952205F2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с двумя скругленными противолежащими углами 6"/>
          <p:cNvSpPr/>
          <p:nvPr userDrawn="1"/>
        </p:nvSpPr>
        <p:spPr>
          <a:xfrm>
            <a:off x="214282" y="214290"/>
            <a:ext cx="8786874" cy="6429420"/>
          </a:xfrm>
          <a:prstGeom prst="round2DiagRect">
            <a:avLst>
              <a:gd name="adj1" fmla="val 16667"/>
              <a:gd name="adj2" fmla="val 20378"/>
            </a:avLst>
          </a:prstGeom>
          <a:gradFill flip="none" rotWithShape="1">
            <a:gsLst>
              <a:gs pos="0">
                <a:schemeClr val="accent6">
                  <a:tint val="50000"/>
                  <a:satMod val="300000"/>
                  <a:alpha val="0"/>
                </a:schemeClr>
              </a:gs>
              <a:gs pos="0">
                <a:schemeClr val="accent6">
                  <a:tint val="50000"/>
                  <a:satMod val="300000"/>
                  <a:alpha val="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  <a:gs pos="69000">
                <a:schemeClr val="accent6">
                  <a:tint val="15000"/>
                  <a:satMod val="350000"/>
                  <a:alpha val="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3103-7090eb91c9bf3bdbf25d61b972dd5ea2.jpe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285884" cy="1557583"/>
          </a:xfrm>
          <a:prstGeom prst="rect">
            <a:avLst/>
          </a:prstGeom>
        </p:spPr>
      </p:pic>
      <p:pic>
        <p:nvPicPr>
          <p:cNvPr id="10" name="Рисунок 9" descr="Ritterburg-Thomas-Kinkade-1000-Teile-Puzzleformen-Schmidt-Spiele.jpg"/>
          <p:cNvPicPr>
            <a:picLocks noChangeAspect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8140" y="5572140"/>
            <a:ext cx="1285860" cy="12858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5496" y="0"/>
          <a:ext cx="9108504" cy="7584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520"/>
                <a:gridCol w="5239632"/>
                <a:gridCol w="1080120"/>
                <a:gridCol w="1152128"/>
                <a:gridCol w="1385104"/>
              </a:tblGrid>
              <a:tr h="8572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 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Утверждения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Мой ответ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Правильный ответ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Верно или неверно</a:t>
                      </a:r>
                    </a:p>
                  </a:txBody>
                  <a:tcPr marL="68580" marR="68580" marT="0" marB="0"/>
                </a:tc>
              </a:tr>
              <a:tr h="8572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Главная площадь Рима.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а)Форум         б)Капитолий   в</a:t>
                      </a: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 </a:t>
                      </a:r>
                      <a:r>
                        <a:rPr lang="ru-RU" sz="18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Палатин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572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Жилище для богов в Древнем Египте.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а) храм           б)саркофаг              в)пирамида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572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Гробница фараона в Древнем Египте.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а) храм           б)пирамида           в)сфинкс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572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 берегах этой реки возникло Египетское государство.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а) Нил            б)Амазонка             в)Дон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572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Существо с телом льва и головой человека, охраняющее гробницы египетских фараонов.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А) Сфинкс        б) Апис             в)Хеопс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572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Бог мудрости в Древнем Египте, научивших людей читать и писать.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А) Амон-Ра            б)Эхнатон           в)Тот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572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Холм в Афинах, где находились главные храмы города.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А)Акрополь          б)Агора           в)Академия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Буддизм</a:t>
            </a:r>
            <a:endParaRPr lang="ru-RU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71934" y="857232"/>
            <a:ext cx="478634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Раньше всех из них возник буддизм. Это было в Индии, в 5-6вв. до нашей эры. Имя Будда получил основатель религии </a:t>
            </a:r>
            <a:r>
              <a:rPr lang="ru-RU" sz="2800" b="1" i="1" dirty="0" err="1" smtClean="0"/>
              <a:t>Сиддхартха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Гаутама</a:t>
            </a:r>
            <a:r>
              <a:rPr lang="ru-RU" sz="2800" b="1" i="1" dirty="0" smtClean="0"/>
              <a:t>, </a:t>
            </a:r>
            <a:r>
              <a:rPr lang="ru-RU" sz="2800" b="1" i="1" dirty="0" err="1" smtClean="0"/>
              <a:t>догстигший</a:t>
            </a:r>
            <a:r>
              <a:rPr lang="ru-RU" sz="2800" b="1" i="1" dirty="0" smtClean="0"/>
              <a:t> состояния высшего духовного совершенства. Будде поклоняются народы Юго-Восточной и Центральной Азии, отчасти Средней Азии и Сибири</a:t>
            </a:r>
            <a:r>
              <a:rPr lang="ru-RU" b="1" i="1" dirty="0" smtClean="0"/>
              <a:t>.</a:t>
            </a:r>
            <a:endParaRPr lang="ru-RU" b="1" i="1" dirty="0"/>
          </a:p>
        </p:txBody>
      </p:sp>
      <p:pic>
        <p:nvPicPr>
          <p:cNvPr id="9" name="Содержимое 8" descr="древняя-религия-буддизм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142984"/>
            <a:ext cx="371477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i="1" dirty="0" smtClean="0"/>
              <a:t>Христианство</a:t>
            </a:r>
            <a:endParaRPr lang="ru-RU" b="1" i="1" dirty="0"/>
          </a:p>
        </p:txBody>
      </p:sp>
      <p:pic>
        <p:nvPicPr>
          <p:cNvPr id="4" name="Рисунок 6" descr="171931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000240"/>
            <a:ext cx="378621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643438" y="1500174"/>
            <a:ext cx="36433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i="1" dirty="0" smtClean="0"/>
              <a:t>Появилось в 1 веке в Палестине;</a:t>
            </a:r>
          </a:p>
          <a:p>
            <a:pPr>
              <a:lnSpc>
                <a:spcPct val="90000"/>
              </a:lnSpc>
            </a:pPr>
            <a:r>
              <a:rPr lang="ru-RU" sz="2800" b="1" i="1" dirty="0" smtClean="0"/>
              <a:t>Христиане верят в Иисуса Христа;</a:t>
            </a:r>
          </a:p>
          <a:p>
            <a:pPr>
              <a:lnSpc>
                <a:spcPct val="90000"/>
              </a:lnSpc>
            </a:pPr>
            <a:r>
              <a:rPr lang="ru-RU" sz="2800" b="1" i="1" dirty="0" smtClean="0"/>
              <a:t>Главный источник вероучения – Священное писание (Библия);</a:t>
            </a:r>
          </a:p>
          <a:p>
            <a:pPr>
              <a:lnSpc>
                <a:spcPct val="90000"/>
              </a:lnSpc>
            </a:pPr>
            <a:r>
              <a:rPr lang="ru-RU" sz="2800" b="1" i="1" dirty="0" smtClean="0"/>
              <a:t>Здания для молитвы: церкви, соборы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Ислам</a:t>
            </a:r>
            <a:endParaRPr lang="ru-RU" b="1" i="1" dirty="0"/>
          </a:p>
        </p:txBody>
      </p:sp>
      <p:pic>
        <p:nvPicPr>
          <p:cNvPr id="4" name="Рисунок 5" descr="f_8334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71546"/>
            <a:ext cx="426720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714876" y="857232"/>
            <a:ext cx="364333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По-арабски означает «покорность»;</a:t>
            </a:r>
          </a:p>
          <a:p>
            <a:r>
              <a:rPr lang="ru-RU" sz="2400" b="1" i="1" dirty="0" smtClean="0"/>
              <a:t>Возник в Аравии в 7 веке;</a:t>
            </a:r>
          </a:p>
          <a:p>
            <a:r>
              <a:rPr lang="ru-RU" sz="2400" b="1" i="1" dirty="0" smtClean="0"/>
              <a:t>Основал пророк Мухаммед;</a:t>
            </a:r>
          </a:p>
          <a:p>
            <a:r>
              <a:rPr lang="ru-RU" sz="2400" b="1" i="1" dirty="0" smtClean="0"/>
              <a:t>Последователи религии – мусульмане;</a:t>
            </a:r>
          </a:p>
          <a:p>
            <a:r>
              <a:rPr lang="ru-RU" sz="2400" b="1" i="1" dirty="0" smtClean="0"/>
              <a:t>Поклоняются единому богу – Аллаху;</a:t>
            </a:r>
          </a:p>
          <a:p>
            <a:r>
              <a:rPr lang="ru-RU" sz="2400" b="1" i="1" dirty="0" smtClean="0"/>
              <a:t>Основы учения изложены в священной книге – Коране;</a:t>
            </a:r>
          </a:p>
          <a:p>
            <a:r>
              <a:rPr lang="ru-RU" sz="2400" b="1" i="1" dirty="0" smtClean="0"/>
              <a:t>Здания для молитв – мусульманские мечети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86304" cy="939784"/>
          </a:xfrm>
        </p:spPr>
        <p:txBody>
          <a:bodyPr/>
          <a:lstStyle/>
          <a:p>
            <a:r>
              <a:rPr lang="ru-RU" b="1" i="1" dirty="0" smtClean="0"/>
              <a:t>Иудаизм</a:t>
            </a:r>
            <a:endParaRPr lang="ru-RU" b="1" i="1" dirty="0"/>
          </a:p>
        </p:txBody>
      </p:sp>
      <p:pic>
        <p:nvPicPr>
          <p:cNvPr id="4" name="Содержимое 3" descr="0011-015-3-gruppa-Svjaschennoe-sooruzhenie-iudeev-sinagog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000108"/>
            <a:ext cx="3857652" cy="3214710"/>
          </a:xfrm>
          <a:prstGeom prst="rect">
            <a:avLst/>
          </a:prstGeom>
        </p:spPr>
      </p:pic>
      <p:pic>
        <p:nvPicPr>
          <p:cNvPr id="6" name="Рисунок 5" descr="талму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3714752"/>
            <a:ext cx="3681398" cy="281462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786314" y="285728"/>
            <a:ext cx="414340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Уже в 19 веке до нашей эры была известна самая древняя религия – иудаизм. Вера называется  от имени одного из родоначальников евреев Иуды. Местом собрания членов иудейской общины является </a:t>
            </a:r>
            <a:r>
              <a:rPr lang="ru-RU" sz="2800" b="1" dirty="0" smtClean="0"/>
              <a:t>синагога</a:t>
            </a:r>
            <a:r>
              <a:rPr lang="ru-RU" sz="2800" dirty="0" smtClean="0"/>
              <a:t>. Иудейский канон составляют Танах, ветхозаветная часть Библии, и Талмуд.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Рыцари средневековья</a:t>
            </a:r>
            <a:endParaRPr lang="ru-RU" b="1" i="1" dirty="0"/>
          </a:p>
        </p:txBody>
      </p:sp>
      <p:pic>
        <p:nvPicPr>
          <p:cNvPr id="4" name="Picture 4" descr="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Corbel" pitchFamily="34" charset="0"/>
                <a:cs typeface="Times New Roman" pitchFamily="18" charset="0"/>
              </a:rPr>
              <a:t>Рыцарские доспехи включали до 200 деталей, а общий вес военного снаряжения доходил до </a:t>
            </a:r>
            <a:r>
              <a:rPr lang="ru-RU" sz="2800" b="1" i="1" dirty="0" smtClean="0">
                <a:latin typeface="Corbel" pitchFamily="34" charset="0"/>
              </a:rPr>
              <a:t/>
            </a:r>
            <a:br>
              <a:rPr lang="ru-RU" sz="2800" b="1" i="1" dirty="0" smtClean="0">
                <a:latin typeface="Corbel" pitchFamily="34" charset="0"/>
              </a:rPr>
            </a:br>
            <a:r>
              <a:rPr lang="ru-RU" sz="2800" b="1" i="1" dirty="0" smtClean="0">
                <a:latin typeface="Corbel" pitchFamily="34" charset="0"/>
                <a:cs typeface="Times New Roman" pitchFamily="18" charset="0"/>
              </a:rPr>
              <a:t>90 кг</a:t>
            </a:r>
            <a:endParaRPr lang="ru-RU" dirty="0"/>
          </a:p>
        </p:txBody>
      </p:sp>
      <p:pic>
        <p:nvPicPr>
          <p:cNvPr id="5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2000" contrast="6000"/>
          </a:blip>
          <a:srcRect/>
          <a:stretch>
            <a:fillRect/>
          </a:stretch>
        </p:blipFill>
        <p:spPr bwMode="auto">
          <a:xfrm>
            <a:off x="5715008" y="1714488"/>
            <a:ext cx="2833753" cy="4525963"/>
          </a:xfrm>
          <a:prstGeom prst="rect">
            <a:avLst/>
          </a:prstGeom>
          <a:noFill/>
          <a:ln w="76200" cmpd="tri">
            <a:solidFill>
              <a:srgbClr val="7B4E1D"/>
            </a:solidFill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4143380"/>
            <a:ext cx="2147886" cy="2147886"/>
          </a:xfrm>
          <a:prstGeom prst="rect">
            <a:avLst/>
          </a:prstGeom>
          <a:noFill/>
          <a:ln w="76200" cmpd="tri">
            <a:solidFill>
              <a:srgbClr val="7B4E1D"/>
            </a:solidFill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357430"/>
            <a:ext cx="2071687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86436" cy="1143000"/>
          </a:xfrm>
        </p:spPr>
        <p:txBody>
          <a:bodyPr/>
          <a:lstStyle/>
          <a:p>
            <a:r>
              <a:rPr lang="ru-RU" b="1" i="1" dirty="0" smtClean="0"/>
              <a:t>Оружие рыцарей</a:t>
            </a:r>
            <a:endParaRPr lang="ru-RU" b="1" i="1" dirty="0"/>
          </a:p>
        </p:txBody>
      </p:sp>
      <p:pic>
        <p:nvPicPr>
          <p:cNvPr id="4" name="Picture 4" descr="щит и меч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214422"/>
            <a:ext cx="2660650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Доспехи средневековья +31 &quot; Пипец блог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142984"/>
            <a:ext cx="3858163" cy="521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2000264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/>
              <a:t>Рыцарь имел свой </a:t>
            </a:r>
            <a:r>
              <a:rPr lang="ru-RU" sz="2700" b="1" i="1" u="sng" dirty="0" smtClean="0">
                <a:solidFill>
                  <a:srgbClr val="FF0000"/>
                </a:solidFill>
              </a:rPr>
              <a:t>герб</a:t>
            </a:r>
            <a:r>
              <a:rPr lang="ru-RU" sz="2700" b="1" i="1" dirty="0" smtClean="0">
                <a:solidFill>
                  <a:srgbClr val="FF0000"/>
                </a:solidFill>
              </a:rPr>
              <a:t> </a:t>
            </a:r>
            <a:r>
              <a:rPr lang="ru-RU" sz="2700" b="1" i="1" dirty="0" smtClean="0"/>
              <a:t> </a:t>
            </a:r>
            <a:r>
              <a:rPr lang="ru-RU" sz="2700" b="1" i="1" dirty="0" smtClean="0">
                <a:solidFill>
                  <a:srgbClr val="FF0000"/>
                </a:solidFill>
              </a:rPr>
              <a:t>- отличительный знак рода </a:t>
            </a:r>
            <a:r>
              <a:rPr lang="ru-RU" sz="2700" b="1" i="1" dirty="0" smtClean="0"/>
              <a:t>и </a:t>
            </a:r>
            <a:r>
              <a:rPr lang="ru-RU" sz="2700" b="1" i="1" u="sng" dirty="0" smtClean="0">
                <a:solidFill>
                  <a:srgbClr val="FF0000"/>
                </a:solidFill>
              </a:rPr>
              <a:t>девиз</a:t>
            </a:r>
            <a:r>
              <a:rPr lang="ru-RU" sz="2700" b="1" i="1" dirty="0" smtClean="0">
                <a:solidFill>
                  <a:srgbClr val="FF0000"/>
                </a:solidFill>
              </a:rPr>
              <a:t> – краткое изречение, объяснявшее смысл </a:t>
            </a:r>
            <a:r>
              <a:rPr lang="ru-RU" sz="2700" b="1" i="1" dirty="0" smtClean="0">
                <a:solidFill>
                  <a:srgbClr val="FF0000"/>
                </a:solidFill>
              </a:rPr>
              <a:t>герба</a:t>
            </a:r>
            <a:r>
              <a:rPr lang="ru-RU" sz="2700" b="1" i="1" dirty="0" smtClean="0"/>
              <a:t>. Герб </a:t>
            </a:r>
            <a:r>
              <a:rPr lang="ru-RU" sz="2700" b="1" i="1" dirty="0" smtClean="0"/>
              <a:t>и девиз располагались на щите, который был своего рода визитной карточкой рыцаря</a:t>
            </a:r>
            <a:r>
              <a:rPr lang="ru-RU" b="1" dirty="0" smtClean="0"/>
              <a:t>.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571744"/>
            <a:ext cx="2609524" cy="2819048"/>
          </a:xfrm>
          <a:prstGeom prst="rect">
            <a:avLst/>
          </a:prstGeom>
          <a:noFill/>
          <a:ln w="76200" cmpd="tri">
            <a:solidFill>
              <a:srgbClr val="7B4E1D"/>
            </a:solidFill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643182"/>
            <a:ext cx="2605086" cy="2857520"/>
          </a:xfrm>
          <a:prstGeom prst="rect">
            <a:avLst/>
          </a:prstGeom>
          <a:noFill/>
          <a:ln w="76200" cmpd="tri">
            <a:solidFill>
              <a:srgbClr val="7B4E1D"/>
            </a:solidFill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3071810"/>
            <a:ext cx="2582862" cy="3429000"/>
          </a:xfrm>
          <a:prstGeom prst="rect">
            <a:avLst/>
          </a:prstGeom>
          <a:noFill/>
          <a:ln w="76200" cmpd="tri">
            <a:solidFill>
              <a:srgbClr val="7B4E1D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Picture 1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2000" contrast="6000"/>
          </a:blip>
          <a:srcRect/>
          <a:stretch>
            <a:fillRect/>
          </a:stretch>
        </p:blipFill>
        <p:spPr bwMode="auto">
          <a:xfrm>
            <a:off x="500034" y="1785926"/>
            <a:ext cx="2643206" cy="3357586"/>
          </a:xfrm>
          <a:prstGeom prst="rect">
            <a:avLst/>
          </a:prstGeom>
          <a:noFill/>
          <a:ln w="76200" cmpd="tri">
            <a:solidFill>
              <a:srgbClr val="7B4E1D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428992" y="500042"/>
            <a:ext cx="51435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Corbel" pitchFamily="34" charset="0"/>
              </a:rPr>
              <a:t>Рыцарь имел 2–3 коня: обычного и боевого, в доспехах. Такого коня можно было поразить только в брюхо. Голову лошади </a:t>
            </a:r>
            <a:r>
              <a:rPr lang="ru-RU" sz="2400" b="1" dirty="0" smtClean="0">
                <a:solidFill>
                  <a:srgbClr val="FF0000"/>
                </a:solidFill>
                <a:latin typeface="Corbel" pitchFamily="34" charset="0"/>
              </a:rPr>
              <a:t>закрывали металлическим или кожаным </a:t>
            </a:r>
            <a:r>
              <a:rPr lang="ru-RU" sz="2400" b="1" dirty="0" err="1" smtClean="0">
                <a:solidFill>
                  <a:srgbClr val="FF0000"/>
                </a:solidFill>
                <a:latin typeface="Corbel" pitchFamily="34" charset="0"/>
              </a:rPr>
              <a:t>наглавником</a:t>
            </a:r>
            <a:r>
              <a:rPr lang="ru-RU" sz="2400" b="1" dirty="0" smtClean="0">
                <a:solidFill>
                  <a:srgbClr val="FF0000"/>
                </a:solidFill>
                <a:latin typeface="Corbel" pitchFamily="34" charset="0"/>
              </a:rPr>
              <a:t>, грудь</a:t>
            </a:r>
            <a:r>
              <a:rPr lang="ru-RU" sz="2400" b="1" dirty="0" smtClean="0">
                <a:latin typeface="Corbel" pitchFamily="34" charset="0"/>
              </a:rPr>
              <a:t> – железными бляхами, бока – кожей. Кроме того, коня накрывали попоной из бархата или другой дорогой материи с вышитыми гербами рыцарей. Лошади, «вооруженные» таким образом, назывались «латными». </a:t>
            </a:r>
            <a:endParaRPr lang="ru-RU" sz="2400" b="1" dirty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Picture 4" descr="0905716975b6eb61c7d7729463c30c3c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 bwMode="auto">
          <a:xfrm>
            <a:off x="642910" y="571480"/>
            <a:ext cx="3394472" cy="5454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714876" y="642918"/>
            <a:ext cx="38576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Verdana" pitchFamily="34" charset="0"/>
                <a:cs typeface="Times New Roman" pitchFamily="18" charset="0"/>
              </a:rPr>
              <a:t>Посвящение в рыцари символизировало  вхождение в привилегированное сословие, приобщение  его к правам и обязанностям и сопровождалось особой церемонией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Рыцари средневековья</a:t>
            </a:r>
            <a:endParaRPr lang="ru-RU" b="0" u="sng" dirty="0"/>
          </a:p>
        </p:txBody>
      </p:sp>
      <p:pic>
        <p:nvPicPr>
          <p:cNvPr id="4" name="Picture 4" descr="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5050" y="643731"/>
            <a:ext cx="511175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1628800"/>
            <a:ext cx="3008313" cy="4497363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На щите моём эмблема</a:t>
            </a:r>
          </a:p>
          <a:p>
            <a:r>
              <a:rPr lang="ru-RU" sz="2000" b="1" dirty="0" smtClean="0"/>
              <a:t>И девиз «Любовь и честь»!</a:t>
            </a:r>
          </a:p>
          <a:p>
            <a:r>
              <a:rPr lang="ru-RU" sz="2000" b="1" dirty="0" smtClean="0"/>
              <a:t>Докажу я непременно,</a:t>
            </a:r>
          </a:p>
          <a:p>
            <a:r>
              <a:rPr lang="ru-RU" sz="2000" b="1" dirty="0" smtClean="0"/>
              <a:t>Что они на свете есть.</a:t>
            </a:r>
          </a:p>
          <a:p>
            <a:r>
              <a:rPr lang="ru-RU" sz="2000" b="1" dirty="0" smtClean="0"/>
              <a:t>Я невинных защищаю,</a:t>
            </a:r>
          </a:p>
          <a:p>
            <a:r>
              <a:rPr lang="ru-RU" sz="2000" b="1" dirty="0" smtClean="0"/>
              <a:t>Преступления отмщаю-</a:t>
            </a:r>
          </a:p>
          <a:p>
            <a:r>
              <a:rPr lang="ru-RU" sz="2000" b="1" dirty="0" smtClean="0"/>
              <a:t>Лишь за правду должен биться</a:t>
            </a:r>
          </a:p>
          <a:p>
            <a:r>
              <a:rPr lang="ru-RU" sz="2000" b="1" dirty="0" smtClean="0"/>
              <a:t>Каждый благородный …..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Кодекс рыцарской чести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i="1" dirty="0" smtClean="0"/>
              <a:t>От рыцаря требовалось:</a:t>
            </a:r>
            <a:br>
              <a:rPr lang="ru-RU" b="1" i="1" dirty="0" smtClean="0"/>
            </a:br>
            <a:r>
              <a:rPr lang="ru-RU" b="1" i="1" dirty="0" smtClean="0"/>
              <a:t>- верно служить своему сеньору и королю;</a:t>
            </a:r>
            <a:br>
              <a:rPr lang="ru-RU" b="1" i="1" dirty="0" smtClean="0"/>
            </a:br>
            <a:r>
              <a:rPr lang="ru-RU" b="1" i="1" dirty="0" smtClean="0"/>
              <a:t>- быть храбрым; </a:t>
            </a:r>
            <a:br>
              <a:rPr lang="ru-RU" b="1" i="1" dirty="0" smtClean="0"/>
            </a:br>
            <a:r>
              <a:rPr lang="ru-RU" b="1" i="1" dirty="0" smtClean="0"/>
              <a:t>- быть готовым на подвиг во имя рыцарской чести или ради прекрасной дамы;</a:t>
            </a:r>
            <a:br>
              <a:rPr lang="ru-RU" b="1" i="1" dirty="0" smtClean="0"/>
            </a:br>
            <a:r>
              <a:rPr lang="ru-RU" b="1" i="1" dirty="0" smtClean="0"/>
              <a:t>- бороться с врагами христианской веры;</a:t>
            </a:r>
            <a:br>
              <a:rPr lang="ru-RU" b="1" i="1" dirty="0" smtClean="0"/>
            </a:br>
            <a:r>
              <a:rPr lang="ru-RU" b="1" i="1" dirty="0" smtClean="0"/>
              <a:t>- защищать слабых и обиженных;</a:t>
            </a:r>
            <a:br>
              <a:rPr lang="ru-RU" b="1" i="1" dirty="0" smtClean="0"/>
            </a:br>
            <a:r>
              <a:rPr lang="ru-RU" b="1" i="1" dirty="0" smtClean="0"/>
              <a:t>- быть верным своему слову;</a:t>
            </a:r>
            <a:br>
              <a:rPr lang="ru-RU" b="1" i="1" dirty="0" smtClean="0"/>
            </a:br>
            <a:r>
              <a:rPr lang="ru-RU" b="1" i="1" dirty="0" smtClean="0"/>
              <a:t>- быть щедрым, не скупиться.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Рыцарские турниры</a:t>
            </a:r>
            <a:endParaRPr lang="ru-RU" dirty="0"/>
          </a:p>
        </p:txBody>
      </p:sp>
      <p:pic>
        <p:nvPicPr>
          <p:cNvPr id="4" name="Picture 4" descr="Турнир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71546"/>
            <a:ext cx="8229600" cy="521497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Замки средневековья</a:t>
            </a:r>
            <a:endParaRPr lang="ru-RU" b="1" i="1" dirty="0"/>
          </a:p>
        </p:txBody>
      </p:sp>
      <p:pic>
        <p:nvPicPr>
          <p:cNvPr id="4" name="Picture 8" descr="Рисунок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2000" contrast="18000"/>
          </a:blip>
          <a:srcRect/>
          <a:stretch>
            <a:fillRect/>
          </a:stretch>
        </p:blipFill>
        <p:spPr bwMode="auto">
          <a:xfrm>
            <a:off x="714348" y="1928802"/>
            <a:ext cx="3429024" cy="4357718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857364"/>
            <a:ext cx="3643306" cy="4361444"/>
          </a:xfrm>
          <a:prstGeom prst="rect">
            <a:avLst/>
          </a:prstGeom>
          <a:noFill/>
          <a:ln w="76200" cmpd="tri">
            <a:solidFill>
              <a:srgbClr val="7B4E1D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2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3" y="428604"/>
            <a:ext cx="8001056" cy="5697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58" y="357166"/>
            <a:ext cx="8572560" cy="6215106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1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нна\Downloads\г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2313" y="2204864"/>
            <a:ext cx="7772400" cy="3564111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    </a:t>
            </a:r>
            <a:r>
              <a:rPr lang="ru-RU" sz="4400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 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85861"/>
            <a:ext cx="7772400" cy="231459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Тема урока: «Средние века : </a:t>
            </a:r>
            <a:b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время рыцарей и замков».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Цель урока:</a:t>
            </a:r>
            <a:br>
              <a:rPr lang="ru-RU" sz="5400" dirty="0" smtClean="0">
                <a:solidFill>
                  <a:srgbClr val="FF0000"/>
                </a:solidFill>
              </a:rPr>
            </a:b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4800" dirty="0" smtClean="0"/>
              <a:t>Познакомить с эпохой Средних веков, достижениями, особенностями.</a:t>
            </a:r>
            <a:endParaRPr lang="ru-RU" sz="4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План:</a:t>
            </a:r>
            <a:endParaRPr lang="ru-RU" sz="60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1.Какая эпоха в истории называется Средними веками?</a:t>
            </a:r>
          </a:p>
          <a:p>
            <a:r>
              <a:rPr lang="ru-RU" dirty="0" smtClean="0"/>
              <a:t>2.Какие религии возникли в Средневековье?</a:t>
            </a:r>
          </a:p>
          <a:p>
            <a:r>
              <a:rPr lang="ru-RU" dirty="0" smtClean="0"/>
              <a:t>3.Кто такие рыцари Средневековья?</a:t>
            </a:r>
          </a:p>
          <a:p>
            <a:r>
              <a:rPr lang="ru-RU" dirty="0" smtClean="0"/>
              <a:t>4.Для чего строили замки?</a:t>
            </a:r>
          </a:p>
          <a:p>
            <a:r>
              <a:rPr lang="ru-RU" dirty="0" smtClean="0"/>
              <a:t>5. Кто и когда изобрёл книгопечатание?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нна\Downloads\лента времен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7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9797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400" dirty="0">
                          <a:latin typeface="Times New Roman"/>
                          <a:ea typeface="Calibri"/>
                          <a:cs typeface="Times New Roman"/>
                        </a:rPr>
                        <a:t>Страны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400" dirty="0">
                          <a:latin typeface="Times New Roman"/>
                          <a:ea typeface="Calibri"/>
                          <a:cs typeface="Times New Roman"/>
                        </a:rPr>
                        <a:t>Столицы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797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400">
                          <a:latin typeface="Times New Roman"/>
                          <a:ea typeface="Calibri"/>
                          <a:cs typeface="Times New Roman"/>
                        </a:rPr>
                        <a:t>Россия</a:t>
                      </a:r>
                      <a:endParaRPr lang="ru-RU" sz="4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400" dirty="0">
                          <a:latin typeface="Times New Roman"/>
                          <a:ea typeface="Calibri"/>
                          <a:cs typeface="Times New Roman"/>
                        </a:rPr>
                        <a:t>Москва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797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400">
                          <a:latin typeface="Times New Roman"/>
                          <a:ea typeface="Calibri"/>
                          <a:cs typeface="Times New Roman"/>
                        </a:rPr>
                        <a:t>Франция</a:t>
                      </a:r>
                      <a:endParaRPr lang="ru-RU" sz="4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400" dirty="0">
                          <a:latin typeface="Times New Roman"/>
                          <a:ea typeface="Calibri"/>
                          <a:cs typeface="Times New Roman"/>
                        </a:rPr>
                        <a:t>Париж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797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400">
                          <a:latin typeface="Times New Roman"/>
                          <a:ea typeface="Calibri"/>
                          <a:cs typeface="Times New Roman"/>
                        </a:rPr>
                        <a:t>Англия</a:t>
                      </a:r>
                      <a:endParaRPr lang="ru-RU" sz="4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400" dirty="0">
                          <a:latin typeface="Times New Roman"/>
                          <a:ea typeface="Calibri"/>
                          <a:cs typeface="Times New Roman"/>
                        </a:rPr>
                        <a:t>Лондон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797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400">
                          <a:latin typeface="Times New Roman"/>
                          <a:ea typeface="Calibri"/>
                          <a:cs typeface="Times New Roman"/>
                        </a:rPr>
                        <a:t>Германия</a:t>
                      </a:r>
                      <a:endParaRPr lang="ru-RU" sz="4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400" dirty="0">
                          <a:latin typeface="Times New Roman"/>
                          <a:ea typeface="Calibri"/>
                          <a:cs typeface="Times New Roman"/>
                        </a:rPr>
                        <a:t>Берлин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797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400">
                          <a:latin typeface="Times New Roman"/>
                          <a:ea typeface="Calibri"/>
                          <a:cs typeface="Times New Roman"/>
                        </a:rPr>
                        <a:t>Дания</a:t>
                      </a:r>
                      <a:endParaRPr lang="ru-RU" sz="4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400" dirty="0">
                          <a:latin typeface="Times New Roman"/>
                          <a:ea typeface="Calibri"/>
                          <a:cs typeface="Times New Roman"/>
                        </a:rPr>
                        <a:t>Копенгаген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797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400">
                          <a:latin typeface="Times New Roman"/>
                          <a:ea typeface="Calibri"/>
                          <a:cs typeface="Times New Roman"/>
                        </a:rPr>
                        <a:t>Норвегия</a:t>
                      </a:r>
                      <a:endParaRPr lang="ru-RU" sz="4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400" dirty="0">
                          <a:latin typeface="Times New Roman"/>
                          <a:ea typeface="Calibri"/>
                          <a:cs typeface="Times New Roman"/>
                        </a:rPr>
                        <a:t>Осло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Часы в Праге.</a:t>
            </a:r>
            <a:endParaRPr lang="ru-RU" sz="66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Инна\Downloads\часы в Праг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520" y="1268760"/>
            <a:ext cx="8892480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36512" y="2"/>
          <a:ext cx="9180513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513"/>
                <a:gridCol w="4572000"/>
              </a:tblGrid>
              <a:tr h="973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dirty="0">
                          <a:latin typeface="Times New Roman"/>
                          <a:ea typeface="Calibri"/>
                          <a:cs typeface="Times New Roman"/>
                        </a:rPr>
                        <a:t>Религии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dirty="0">
                          <a:latin typeface="Times New Roman"/>
                          <a:ea typeface="Calibri"/>
                          <a:cs typeface="Times New Roman"/>
                        </a:rPr>
                        <a:t>Здания для молитв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711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>
                          <a:latin typeface="Times New Roman"/>
                          <a:ea typeface="Calibri"/>
                          <a:cs typeface="Times New Roman"/>
                        </a:rPr>
                        <a:t>иудаизм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dirty="0">
                          <a:latin typeface="Times New Roman"/>
                          <a:ea typeface="Calibri"/>
                          <a:cs typeface="Times New Roman"/>
                        </a:rPr>
                        <a:t>Синагога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711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>
                          <a:latin typeface="Times New Roman"/>
                          <a:ea typeface="Calibri"/>
                          <a:cs typeface="Times New Roman"/>
                        </a:rPr>
                        <a:t>христианство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dirty="0">
                          <a:latin typeface="Times New Roman"/>
                          <a:ea typeface="Calibri"/>
                          <a:cs typeface="Times New Roman"/>
                        </a:rPr>
                        <a:t>Церковь, собор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711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>
                          <a:latin typeface="Times New Roman"/>
                          <a:ea typeface="Calibri"/>
                          <a:cs typeface="Times New Roman"/>
                        </a:rPr>
                        <a:t>буддизм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dirty="0">
                          <a:latin typeface="Times New Roman"/>
                          <a:ea typeface="Calibri"/>
                          <a:cs typeface="Times New Roman"/>
                        </a:rPr>
                        <a:t>Храм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711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>
                          <a:latin typeface="Times New Roman"/>
                          <a:ea typeface="Calibri"/>
                          <a:cs typeface="Times New Roman"/>
                        </a:rPr>
                        <a:t>ислам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dirty="0">
                          <a:latin typeface="Times New Roman"/>
                          <a:ea typeface="Calibri"/>
                          <a:cs typeface="Times New Roman"/>
                        </a:rPr>
                        <a:t>мечеть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578</Words>
  <Application>Microsoft Office PowerPoint</Application>
  <PresentationFormat>Экран (4:3)</PresentationFormat>
  <Paragraphs>105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Рыцари средневековья</vt:lpstr>
      <vt:lpstr>Тема урока: «Средние века :  время рыцарей и замков».</vt:lpstr>
      <vt:lpstr>Цель урока: </vt:lpstr>
      <vt:lpstr>План:</vt:lpstr>
      <vt:lpstr>Слайд 6</vt:lpstr>
      <vt:lpstr>Слайд 7</vt:lpstr>
      <vt:lpstr>Часы в Праге.</vt:lpstr>
      <vt:lpstr>Слайд 9</vt:lpstr>
      <vt:lpstr>Буддизм</vt:lpstr>
      <vt:lpstr>Христианство</vt:lpstr>
      <vt:lpstr>Ислам</vt:lpstr>
      <vt:lpstr>Иудаизм</vt:lpstr>
      <vt:lpstr>Рыцари средневековья</vt:lpstr>
      <vt:lpstr>Рыцарские доспехи включали до 200 деталей, а общий вес военного снаряжения доходил до  90 кг</vt:lpstr>
      <vt:lpstr>Оружие рыцарей</vt:lpstr>
      <vt:lpstr>Рыцарь имел свой герб  - отличительный знак рода и девиз – краткое изречение, объяснявшее смысл герба. Герб и девиз располагались на щите, который был своего рода визитной карточкой рыцаря.</vt:lpstr>
      <vt:lpstr>Слайд 18</vt:lpstr>
      <vt:lpstr>Слайд 19</vt:lpstr>
      <vt:lpstr>Кодекс рыцарской чести</vt:lpstr>
      <vt:lpstr>Рыцарские турниры</vt:lpstr>
      <vt:lpstr>Замки средневековья</vt:lpstr>
      <vt:lpstr>Слайд 23</vt:lpstr>
      <vt:lpstr>Слайд 24</vt:lpstr>
      <vt:lpstr>Слайд 25</vt:lpstr>
      <vt:lpstr>Слайд 26</vt:lpstr>
      <vt:lpstr>    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RePack by SPecialiST</cp:lastModifiedBy>
  <cp:revision>37</cp:revision>
  <dcterms:created xsi:type="dcterms:W3CDTF">2014-11-25T13:28:38Z</dcterms:created>
  <dcterms:modified xsi:type="dcterms:W3CDTF">2020-01-26T21:56:02Z</dcterms:modified>
</cp:coreProperties>
</file>